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7680325" cx="12192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gLGP7H+JbSe2yv2J8LC6NegOLw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79488" y="1143000"/>
            <a:ext cx="48990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979488" y="1143000"/>
            <a:ext cx="48990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979488" y="1143000"/>
            <a:ext cx="48990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Colin</a:t>
            </a:r>
            <a:endParaRPr/>
          </a:p>
        </p:txBody>
      </p:sp>
      <p:sp>
        <p:nvSpPr>
          <p:cNvPr id="183" name="Google Shape;18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979488" y="1143000"/>
            <a:ext cx="48990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979488" y="1143000"/>
            <a:ext cx="48990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979488" y="1143000"/>
            <a:ext cx="48990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 great importance is the application of agroecology by farmers around the world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979488" y="1143000"/>
            <a:ext cx="48990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An increasing number of international institutions, funders and social movements have also embraced agroecology. 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It this multi-dimensional evolution in science, social movements and practice, which has garnered so much interest in agroecology’s role in food systems transformation.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Yet, there are still very few formal academic programs or institutes on agroecology around the world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979488" y="1143000"/>
            <a:ext cx="48990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last decades academic work in agroecology has grown exponentially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/>
          <p:nvPr>
            <p:ph idx="2" type="sldImg"/>
          </p:nvPr>
        </p:nvSpPr>
        <p:spPr>
          <a:xfrm>
            <a:off x="979488" y="1143000"/>
            <a:ext cx="48990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/>
          <p:nvPr>
            <p:ph idx="2" type="sldImg"/>
          </p:nvPr>
        </p:nvSpPr>
        <p:spPr>
          <a:xfrm>
            <a:off x="979488" y="1143000"/>
            <a:ext cx="48990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Michel</a:t>
            </a:r>
            <a:endParaRPr/>
          </a:p>
        </p:txBody>
      </p:sp>
      <p:sp>
        <p:nvSpPr>
          <p:cNvPr id="147" name="Google Shape;14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/>
          <p:nvPr>
            <p:ph idx="2" type="sldImg"/>
          </p:nvPr>
        </p:nvSpPr>
        <p:spPr>
          <a:xfrm>
            <a:off x="979488" y="1143000"/>
            <a:ext cx="48990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thought I would start by providing a definition of agroecology. It is not an easy approach to define, but I think this recent definition does a good job. You can see that at the core of agroecology is attaining food systems that are ecologically sound and socially just, through an inclusive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979488" y="1143000"/>
            <a:ext cx="48990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idx="2" type="sldImg"/>
          </p:nvPr>
        </p:nvSpPr>
        <p:spPr>
          <a:xfrm>
            <a:off x="979488" y="1143000"/>
            <a:ext cx="48990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 to Land/Seeds/Water/Bio - Jahi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Networks – Colin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Knowledge and Culture – Michel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Systems of Exchange – Colin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Equity - Jahi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Discourse - Csilla</a:t>
            </a:r>
            <a:endParaRPr/>
          </a:p>
        </p:txBody>
      </p:sp>
      <p:sp>
        <p:nvSpPr>
          <p:cNvPr id="168" name="Google Shape;16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/>
          <p:nvPr>
            <p:ph type="title"/>
          </p:nvPr>
        </p:nvSpPr>
        <p:spPr>
          <a:xfrm>
            <a:off x="838200" y="408907"/>
            <a:ext cx="10515600" cy="14845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body"/>
          </p:nvPr>
        </p:nvSpPr>
        <p:spPr>
          <a:xfrm>
            <a:off x="838200" y="2044531"/>
            <a:ext cx="10515600" cy="4873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0" type="dt"/>
          </p:nvPr>
        </p:nvSpPr>
        <p:spPr>
          <a:xfrm>
            <a:off x="8382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1" type="ftr"/>
          </p:nvPr>
        </p:nvSpPr>
        <p:spPr>
          <a:xfrm>
            <a:off x="4038600" y="7118524"/>
            <a:ext cx="41148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86106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/>
          <p:nvPr>
            <p:ph type="title"/>
          </p:nvPr>
        </p:nvSpPr>
        <p:spPr>
          <a:xfrm>
            <a:off x="839789" y="512022"/>
            <a:ext cx="3932237" cy="1792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/>
          <p:nvPr>
            <p:ph idx="2" type="pic"/>
          </p:nvPr>
        </p:nvSpPr>
        <p:spPr>
          <a:xfrm>
            <a:off x="5183188" y="1105825"/>
            <a:ext cx="6172200" cy="5458009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3"/>
          <p:cNvSpPr txBox="1"/>
          <p:nvPr>
            <p:ph idx="1" type="body"/>
          </p:nvPr>
        </p:nvSpPr>
        <p:spPr>
          <a:xfrm>
            <a:off x="839789" y="2304097"/>
            <a:ext cx="3932237" cy="4268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7118524"/>
            <a:ext cx="41148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/>
          <p:nvPr>
            <p:ph type="title"/>
          </p:nvPr>
        </p:nvSpPr>
        <p:spPr>
          <a:xfrm>
            <a:off x="838200" y="408907"/>
            <a:ext cx="10515600" cy="14845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" type="body"/>
          </p:nvPr>
        </p:nvSpPr>
        <p:spPr>
          <a:xfrm rot="5400000">
            <a:off x="3659452" y="-776721"/>
            <a:ext cx="4873096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0" type="dt"/>
          </p:nvPr>
        </p:nvSpPr>
        <p:spPr>
          <a:xfrm>
            <a:off x="8382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1" type="ftr"/>
          </p:nvPr>
        </p:nvSpPr>
        <p:spPr>
          <a:xfrm>
            <a:off x="4038600" y="7118524"/>
            <a:ext cx="41148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2" type="sldNum"/>
          </p:nvPr>
        </p:nvSpPr>
        <p:spPr>
          <a:xfrm>
            <a:off x="86106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 rot="5400000">
            <a:off x="6784990" y="2348816"/>
            <a:ext cx="650872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" type="body"/>
          </p:nvPr>
        </p:nvSpPr>
        <p:spPr>
          <a:xfrm rot="5400000">
            <a:off x="1450990" y="-203884"/>
            <a:ext cx="650872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0" type="dt"/>
          </p:nvPr>
        </p:nvSpPr>
        <p:spPr>
          <a:xfrm>
            <a:off x="8382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1" type="ftr"/>
          </p:nvPr>
        </p:nvSpPr>
        <p:spPr>
          <a:xfrm>
            <a:off x="4038600" y="7118524"/>
            <a:ext cx="41148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2" type="sldNum"/>
          </p:nvPr>
        </p:nvSpPr>
        <p:spPr>
          <a:xfrm>
            <a:off x="86106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/>
          <p:nvPr>
            <p:ph idx="10" type="dt"/>
          </p:nvPr>
        </p:nvSpPr>
        <p:spPr>
          <a:xfrm>
            <a:off x="8382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1" type="ftr"/>
          </p:nvPr>
        </p:nvSpPr>
        <p:spPr>
          <a:xfrm>
            <a:off x="4038600" y="7118524"/>
            <a:ext cx="41148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6106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type="title"/>
          </p:nvPr>
        </p:nvSpPr>
        <p:spPr>
          <a:xfrm>
            <a:off x="609600" y="307569"/>
            <a:ext cx="10972800" cy="1280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609600" y="1792079"/>
            <a:ext cx="5384800" cy="506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2" type="body"/>
          </p:nvPr>
        </p:nvSpPr>
        <p:spPr>
          <a:xfrm>
            <a:off x="6197600" y="1792079"/>
            <a:ext cx="5384800" cy="506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609600" y="6994074"/>
            <a:ext cx="2844800" cy="53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165600" y="6994074"/>
            <a:ext cx="3860800" cy="53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737600" y="6994074"/>
            <a:ext cx="2844800" cy="533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ctrTitle"/>
          </p:nvPr>
        </p:nvSpPr>
        <p:spPr>
          <a:xfrm>
            <a:off x="1524000" y="1256943"/>
            <a:ext cx="9144000" cy="26738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subTitle"/>
          </p:nvPr>
        </p:nvSpPr>
        <p:spPr>
          <a:xfrm>
            <a:off x="1524000" y="4033949"/>
            <a:ext cx="91440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17"/>
          <p:cNvSpPr txBox="1"/>
          <p:nvPr>
            <p:ph idx="10" type="dt"/>
          </p:nvPr>
        </p:nvSpPr>
        <p:spPr>
          <a:xfrm>
            <a:off x="8382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4038600" y="7118524"/>
            <a:ext cx="41148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86106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type="title"/>
          </p:nvPr>
        </p:nvSpPr>
        <p:spPr>
          <a:xfrm>
            <a:off x="831850" y="1914749"/>
            <a:ext cx="10515600" cy="319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" type="body"/>
          </p:nvPr>
        </p:nvSpPr>
        <p:spPr>
          <a:xfrm>
            <a:off x="831850" y="5139774"/>
            <a:ext cx="10515600" cy="168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7118524"/>
            <a:ext cx="41148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408907"/>
            <a:ext cx="10515600" cy="14845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" type="body"/>
          </p:nvPr>
        </p:nvSpPr>
        <p:spPr>
          <a:xfrm>
            <a:off x="838200" y="2044531"/>
            <a:ext cx="5181600" cy="4873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2" type="body"/>
          </p:nvPr>
        </p:nvSpPr>
        <p:spPr>
          <a:xfrm>
            <a:off x="6172200" y="2044531"/>
            <a:ext cx="5181600" cy="4873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0" type="dt"/>
          </p:nvPr>
        </p:nvSpPr>
        <p:spPr>
          <a:xfrm>
            <a:off x="8382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1" type="ftr"/>
          </p:nvPr>
        </p:nvSpPr>
        <p:spPr>
          <a:xfrm>
            <a:off x="4038600" y="7118524"/>
            <a:ext cx="41148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86106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839788" y="408907"/>
            <a:ext cx="10515600" cy="14845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" type="body"/>
          </p:nvPr>
        </p:nvSpPr>
        <p:spPr>
          <a:xfrm>
            <a:off x="839789" y="1882747"/>
            <a:ext cx="5157787" cy="9227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0"/>
          <p:cNvSpPr txBox="1"/>
          <p:nvPr>
            <p:ph idx="2" type="body"/>
          </p:nvPr>
        </p:nvSpPr>
        <p:spPr>
          <a:xfrm>
            <a:off x="839789" y="2805452"/>
            <a:ext cx="5157787" cy="4126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3" type="body"/>
          </p:nvPr>
        </p:nvSpPr>
        <p:spPr>
          <a:xfrm>
            <a:off x="6172200" y="1882747"/>
            <a:ext cx="5183188" cy="9227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0"/>
          <p:cNvSpPr txBox="1"/>
          <p:nvPr>
            <p:ph idx="4" type="body"/>
          </p:nvPr>
        </p:nvSpPr>
        <p:spPr>
          <a:xfrm>
            <a:off x="6172200" y="2805452"/>
            <a:ext cx="5183188" cy="4126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7118524"/>
            <a:ext cx="41148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8200" y="408907"/>
            <a:ext cx="10515600" cy="14845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8382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4038600" y="7118524"/>
            <a:ext cx="41148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86106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/>
          <p:nvPr>
            <p:ph type="title"/>
          </p:nvPr>
        </p:nvSpPr>
        <p:spPr>
          <a:xfrm>
            <a:off x="839789" y="512022"/>
            <a:ext cx="3932237" cy="1792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5183188" y="1105825"/>
            <a:ext cx="6172200" cy="5458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22"/>
          <p:cNvSpPr txBox="1"/>
          <p:nvPr>
            <p:ph idx="2" type="body"/>
          </p:nvPr>
        </p:nvSpPr>
        <p:spPr>
          <a:xfrm>
            <a:off x="839789" y="2304097"/>
            <a:ext cx="3932237" cy="4268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2"/>
          <p:cNvSpPr txBox="1"/>
          <p:nvPr>
            <p:ph idx="10" type="dt"/>
          </p:nvPr>
        </p:nvSpPr>
        <p:spPr>
          <a:xfrm>
            <a:off x="8382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1" type="ftr"/>
          </p:nvPr>
        </p:nvSpPr>
        <p:spPr>
          <a:xfrm>
            <a:off x="4038600" y="7118524"/>
            <a:ext cx="41148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2" type="sldNum"/>
          </p:nvPr>
        </p:nvSpPr>
        <p:spPr>
          <a:xfrm>
            <a:off x="86106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5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408907"/>
            <a:ext cx="10515600" cy="14845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2044531"/>
            <a:ext cx="10515600" cy="4873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7118524"/>
            <a:ext cx="41148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7118524"/>
            <a:ext cx="2743200" cy="408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161367" y="-1"/>
            <a:ext cx="219633" cy="7680325"/>
          </a:xfrm>
          <a:prstGeom prst="rect">
            <a:avLst/>
          </a:prstGeom>
          <a:solidFill>
            <a:srgbClr val="4748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3.jpg"/><Relationship Id="rId5" Type="http://schemas.openxmlformats.org/officeDocument/2006/relationships/image" Target="../media/image5.jpg"/><Relationship Id="rId6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9.jpg"/><Relationship Id="rId9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1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6.jpg"/><Relationship Id="rId9" Type="http://schemas.openxmlformats.org/officeDocument/2006/relationships/image" Target="../media/image26.png"/><Relationship Id="rId5" Type="http://schemas.openxmlformats.org/officeDocument/2006/relationships/image" Target="../media/image12.jpg"/><Relationship Id="rId6" Type="http://schemas.openxmlformats.org/officeDocument/2006/relationships/image" Target="../media/image14.jp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 with medium confidence" id="97" name="Google Shape;97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7862" y="200635"/>
            <a:ext cx="5144503" cy="727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0"/>
          <p:cNvGrpSpPr/>
          <p:nvPr/>
        </p:nvGrpSpPr>
        <p:grpSpPr>
          <a:xfrm>
            <a:off x="4959520" y="1397479"/>
            <a:ext cx="2800892" cy="4885367"/>
            <a:chOff x="4959520" y="1397479"/>
            <a:chExt cx="2800892" cy="4885367"/>
          </a:xfrm>
        </p:grpSpPr>
        <p:sp>
          <p:nvSpPr>
            <p:cNvPr id="186" name="Google Shape;186;p10"/>
            <p:cNvSpPr/>
            <p:nvPr/>
          </p:nvSpPr>
          <p:spPr>
            <a:xfrm rot="5400000">
              <a:off x="3917282" y="2439716"/>
              <a:ext cx="4885367" cy="2800892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7" name="Google Shape;187;p10"/>
            <p:cNvCxnSpPr/>
            <p:nvPr/>
          </p:nvCxnSpPr>
          <p:spPr>
            <a:xfrm>
              <a:off x="5840979" y="2342328"/>
              <a:ext cx="214029" cy="1092967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88" name="Google Shape;188;p10"/>
            <p:cNvCxnSpPr/>
            <p:nvPr/>
          </p:nvCxnSpPr>
          <p:spPr>
            <a:xfrm>
              <a:off x="6311662" y="2363054"/>
              <a:ext cx="0" cy="1068365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89" name="Google Shape;189;p10"/>
            <p:cNvCxnSpPr/>
            <p:nvPr/>
          </p:nvCxnSpPr>
          <p:spPr>
            <a:xfrm flipH="1">
              <a:off x="6604094" y="2342328"/>
              <a:ext cx="155688" cy="1128711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90" name="Google Shape;190;p10"/>
            <p:cNvCxnSpPr/>
            <p:nvPr/>
          </p:nvCxnSpPr>
          <p:spPr>
            <a:xfrm flipH="1">
              <a:off x="6910275" y="2533964"/>
              <a:ext cx="176978" cy="1083063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91" name="Google Shape;191;p10"/>
            <p:cNvCxnSpPr/>
            <p:nvPr/>
          </p:nvCxnSpPr>
          <p:spPr>
            <a:xfrm>
              <a:off x="5569886" y="2533964"/>
              <a:ext cx="214029" cy="1092967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92" name="Google Shape;192;p10"/>
            <p:cNvCxnSpPr/>
            <p:nvPr/>
          </p:nvCxnSpPr>
          <p:spPr>
            <a:xfrm rot="10800000">
              <a:off x="6055006" y="3547939"/>
              <a:ext cx="0" cy="1239818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93" name="Google Shape;193;p10"/>
            <p:cNvCxnSpPr/>
            <p:nvPr/>
          </p:nvCxnSpPr>
          <p:spPr>
            <a:xfrm rot="10800000">
              <a:off x="6311662" y="3547939"/>
              <a:ext cx="0" cy="1239634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94" name="Google Shape;194;p10"/>
            <p:cNvCxnSpPr/>
            <p:nvPr/>
          </p:nvCxnSpPr>
          <p:spPr>
            <a:xfrm flipH="1" rot="10800000">
              <a:off x="6590289" y="3617027"/>
              <a:ext cx="13776" cy="1170546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95" name="Google Shape;195;p10"/>
            <p:cNvCxnSpPr/>
            <p:nvPr/>
          </p:nvCxnSpPr>
          <p:spPr>
            <a:xfrm rot="10800000">
              <a:off x="6910274" y="3753110"/>
              <a:ext cx="176979" cy="1392185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96" name="Google Shape;196;p10"/>
            <p:cNvCxnSpPr/>
            <p:nvPr/>
          </p:nvCxnSpPr>
          <p:spPr>
            <a:xfrm flipH="1" rot="10800000">
              <a:off x="5569885" y="3753110"/>
              <a:ext cx="219974" cy="1464857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97" name="Google Shape;197;p10"/>
            <p:cNvSpPr txBox="1"/>
            <p:nvPr/>
          </p:nvSpPr>
          <p:spPr>
            <a:xfrm>
              <a:off x="5621348" y="5234677"/>
              <a:ext cx="1643399" cy="586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Enabling Factors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(Niche Dynamics)</a:t>
              </a:r>
              <a:endParaRPr/>
            </a:p>
          </p:txBody>
        </p:sp>
        <p:sp>
          <p:nvSpPr>
            <p:cNvPr id="198" name="Google Shape;198;p10"/>
            <p:cNvSpPr txBox="1"/>
            <p:nvPr/>
          </p:nvSpPr>
          <p:spPr>
            <a:xfrm>
              <a:off x="5561412" y="1713269"/>
              <a:ext cx="1597104" cy="586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Disabling Factors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(regime lock-in)</a:t>
              </a:r>
              <a:endParaRPr/>
            </a:p>
          </p:txBody>
        </p:sp>
      </p:grpSp>
      <p:sp>
        <p:nvSpPr>
          <p:cNvPr id="199" name="Google Shape;199;p10"/>
          <p:cNvSpPr txBox="1"/>
          <p:nvPr/>
        </p:nvSpPr>
        <p:spPr>
          <a:xfrm>
            <a:off x="1608777" y="120538"/>
            <a:ext cx="762167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Domeinen 1-6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Helpende en tegenwerkende factoren voor agroecologie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4724400" y="3611562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11"/>
          <p:cNvGrpSpPr/>
          <p:nvPr/>
        </p:nvGrpSpPr>
        <p:grpSpPr>
          <a:xfrm rot="5400000">
            <a:off x="1452315" y="1156833"/>
            <a:ext cx="647439" cy="1178033"/>
            <a:chOff x="4959520" y="1397479"/>
            <a:chExt cx="2800892" cy="4885367"/>
          </a:xfrm>
        </p:grpSpPr>
        <p:sp>
          <p:nvSpPr>
            <p:cNvPr id="206" name="Google Shape;206;p11"/>
            <p:cNvSpPr/>
            <p:nvPr/>
          </p:nvSpPr>
          <p:spPr>
            <a:xfrm rot="5400000">
              <a:off x="3917282" y="2439716"/>
              <a:ext cx="4885367" cy="2800892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7" name="Google Shape;207;p11"/>
            <p:cNvCxnSpPr/>
            <p:nvPr/>
          </p:nvCxnSpPr>
          <p:spPr>
            <a:xfrm>
              <a:off x="5840979" y="2342328"/>
              <a:ext cx="214029" cy="1092967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08" name="Google Shape;208;p11"/>
            <p:cNvCxnSpPr/>
            <p:nvPr/>
          </p:nvCxnSpPr>
          <p:spPr>
            <a:xfrm>
              <a:off x="6311662" y="2363054"/>
              <a:ext cx="0" cy="1068365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09" name="Google Shape;209;p11"/>
            <p:cNvCxnSpPr/>
            <p:nvPr/>
          </p:nvCxnSpPr>
          <p:spPr>
            <a:xfrm flipH="1">
              <a:off x="6604094" y="2342328"/>
              <a:ext cx="155688" cy="1128711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10" name="Google Shape;210;p11"/>
            <p:cNvCxnSpPr/>
            <p:nvPr/>
          </p:nvCxnSpPr>
          <p:spPr>
            <a:xfrm flipH="1">
              <a:off x="6910275" y="2533964"/>
              <a:ext cx="176978" cy="1083063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11" name="Google Shape;211;p11"/>
            <p:cNvCxnSpPr/>
            <p:nvPr/>
          </p:nvCxnSpPr>
          <p:spPr>
            <a:xfrm>
              <a:off x="5569886" y="2533964"/>
              <a:ext cx="214029" cy="1092967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12" name="Google Shape;212;p11"/>
            <p:cNvCxnSpPr/>
            <p:nvPr/>
          </p:nvCxnSpPr>
          <p:spPr>
            <a:xfrm rot="10800000">
              <a:off x="6055006" y="3547939"/>
              <a:ext cx="0" cy="1239818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13" name="Google Shape;213;p11"/>
            <p:cNvCxnSpPr/>
            <p:nvPr/>
          </p:nvCxnSpPr>
          <p:spPr>
            <a:xfrm rot="10800000">
              <a:off x="6311662" y="3547939"/>
              <a:ext cx="0" cy="1239634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14" name="Google Shape;214;p11"/>
            <p:cNvCxnSpPr/>
            <p:nvPr/>
          </p:nvCxnSpPr>
          <p:spPr>
            <a:xfrm flipH="1" rot="10800000">
              <a:off x="6590289" y="3617027"/>
              <a:ext cx="13776" cy="1170546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15" name="Google Shape;215;p11"/>
            <p:cNvCxnSpPr/>
            <p:nvPr/>
          </p:nvCxnSpPr>
          <p:spPr>
            <a:xfrm rot="10800000">
              <a:off x="6910274" y="3753110"/>
              <a:ext cx="176979" cy="1392185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16" name="Google Shape;216;p11"/>
            <p:cNvCxnSpPr/>
            <p:nvPr/>
          </p:nvCxnSpPr>
          <p:spPr>
            <a:xfrm flipH="1" rot="10800000">
              <a:off x="5569885" y="3753110"/>
              <a:ext cx="219974" cy="1464857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pic>
        <p:nvPicPr>
          <p:cNvPr descr="Diagram, schematic&#10;&#10;Description automatically generated" id="217" name="Google Shape;217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5570" y="1422130"/>
            <a:ext cx="8938433" cy="623979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 txBox="1"/>
          <p:nvPr/>
        </p:nvSpPr>
        <p:spPr>
          <a:xfrm>
            <a:off x="838200" y="250175"/>
            <a:ext cx="10515600" cy="14845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Domein F: Discours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/>
          <p:nvPr/>
        </p:nvSpPr>
        <p:spPr>
          <a:xfrm rot="1386606">
            <a:off x="1019640" y="2601673"/>
            <a:ext cx="2332916" cy="1814504"/>
          </a:xfrm>
          <a:prstGeom prst="ellipse">
            <a:avLst/>
          </a:prstGeom>
          <a:solidFill>
            <a:schemeClr val="accent4">
              <a:alpha val="6000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24" name="Google Shape;224;p12"/>
          <p:cNvSpPr/>
          <p:nvPr/>
        </p:nvSpPr>
        <p:spPr>
          <a:xfrm>
            <a:off x="2287518" y="1851767"/>
            <a:ext cx="1616976" cy="2338528"/>
          </a:xfrm>
          <a:prstGeom prst="ellipse">
            <a:avLst/>
          </a:prstGeom>
          <a:solidFill>
            <a:schemeClr val="accent4">
              <a:alpha val="6000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25" name="Google Shape;225;p12"/>
          <p:cNvSpPr/>
          <p:nvPr/>
        </p:nvSpPr>
        <p:spPr>
          <a:xfrm rot="-739032">
            <a:off x="801327" y="3697954"/>
            <a:ext cx="2332915" cy="1645229"/>
          </a:xfrm>
          <a:prstGeom prst="ellipse">
            <a:avLst/>
          </a:prstGeom>
          <a:solidFill>
            <a:schemeClr val="accent4">
              <a:alpha val="42745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226" name="Google Shape;226;p12"/>
          <p:cNvSpPr/>
          <p:nvPr/>
        </p:nvSpPr>
        <p:spPr>
          <a:xfrm rot="-4787275">
            <a:off x="1591914" y="4348699"/>
            <a:ext cx="2332914" cy="1814503"/>
          </a:xfrm>
          <a:prstGeom prst="ellipse">
            <a:avLst/>
          </a:prstGeom>
          <a:solidFill>
            <a:schemeClr val="accent4">
              <a:alpha val="6000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"/>
          <p:cNvSpPr txBox="1"/>
          <p:nvPr/>
        </p:nvSpPr>
        <p:spPr>
          <a:xfrm rot="612725">
            <a:off x="2116833" y="4431117"/>
            <a:ext cx="1283047" cy="1649619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28" name="Google Shape;228;p12"/>
          <p:cNvSpPr/>
          <p:nvPr/>
        </p:nvSpPr>
        <p:spPr>
          <a:xfrm rot="1429176">
            <a:off x="2822122" y="3707396"/>
            <a:ext cx="2332916" cy="1814504"/>
          </a:xfrm>
          <a:prstGeom prst="ellipse">
            <a:avLst/>
          </a:prstGeom>
          <a:solidFill>
            <a:schemeClr val="accent4">
              <a:alpha val="6000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29" name="Google Shape;229;p12"/>
          <p:cNvSpPr/>
          <p:nvPr/>
        </p:nvSpPr>
        <p:spPr>
          <a:xfrm rot="-2064763">
            <a:off x="2792606" y="2710817"/>
            <a:ext cx="2332916" cy="1814504"/>
          </a:xfrm>
          <a:prstGeom prst="ellipse">
            <a:avLst/>
          </a:prstGeom>
          <a:solidFill>
            <a:schemeClr val="accent4">
              <a:alpha val="6000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30" name="Google Shape;230;p12"/>
          <p:cNvSpPr/>
          <p:nvPr/>
        </p:nvSpPr>
        <p:spPr>
          <a:xfrm rot="1386606">
            <a:off x="5535147" y="2926050"/>
            <a:ext cx="2332916" cy="1814504"/>
          </a:xfrm>
          <a:prstGeom prst="ellipse">
            <a:avLst/>
          </a:prstGeom>
          <a:solidFill>
            <a:schemeClr val="accent4">
              <a:alpha val="6000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6289516" y="2457042"/>
            <a:ext cx="1616976" cy="2338528"/>
          </a:xfrm>
          <a:prstGeom prst="ellipse">
            <a:avLst/>
          </a:prstGeom>
          <a:solidFill>
            <a:schemeClr val="accent4">
              <a:alpha val="6000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 rot="-739032">
            <a:off x="5458862" y="3504682"/>
            <a:ext cx="2332915" cy="1645229"/>
          </a:xfrm>
          <a:prstGeom prst="ellipse">
            <a:avLst/>
          </a:prstGeom>
          <a:solidFill>
            <a:schemeClr val="accent4">
              <a:alpha val="42745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 rot="-4787275">
            <a:off x="5864413" y="3707398"/>
            <a:ext cx="2332914" cy="1814503"/>
          </a:xfrm>
          <a:prstGeom prst="ellipse">
            <a:avLst/>
          </a:prstGeom>
          <a:solidFill>
            <a:schemeClr val="accent4">
              <a:alpha val="6000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 rot="1429176">
            <a:off x="6395890" y="3432469"/>
            <a:ext cx="2332916" cy="1814504"/>
          </a:xfrm>
          <a:prstGeom prst="ellipse">
            <a:avLst/>
          </a:prstGeom>
          <a:solidFill>
            <a:schemeClr val="accent4">
              <a:alpha val="6000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 rot="-2064763">
            <a:off x="6329996" y="2899853"/>
            <a:ext cx="2332916" cy="1814504"/>
          </a:xfrm>
          <a:prstGeom prst="ellipse">
            <a:avLst/>
          </a:prstGeom>
          <a:solidFill>
            <a:schemeClr val="accent4">
              <a:alpha val="6000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/>
          <p:nvPr/>
        </p:nvSpPr>
        <p:spPr>
          <a:xfrm rot="1386606">
            <a:off x="8832364" y="3304712"/>
            <a:ext cx="2332916" cy="1814504"/>
          </a:xfrm>
          <a:prstGeom prst="ellipse">
            <a:avLst/>
          </a:prstGeom>
          <a:solidFill>
            <a:schemeClr val="accent4">
              <a:alpha val="6000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9363702" y="2687236"/>
            <a:ext cx="1616976" cy="2338528"/>
          </a:xfrm>
          <a:prstGeom prst="ellipse">
            <a:avLst/>
          </a:prstGeom>
          <a:solidFill>
            <a:schemeClr val="accent4">
              <a:alpha val="6000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2"/>
          <p:cNvSpPr/>
          <p:nvPr/>
        </p:nvSpPr>
        <p:spPr>
          <a:xfrm rot="-739032">
            <a:off x="8808727" y="3442651"/>
            <a:ext cx="2332915" cy="1645229"/>
          </a:xfrm>
          <a:prstGeom prst="ellipse">
            <a:avLst/>
          </a:prstGeom>
          <a:solidFill>
            <a:schemeClr val="accent4">
              <a:alpha val="42745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/>
          <p:nvPr/>
        </p:nvSpPr>
        <p:spPr>
          <a:xfrm rot="-4787275">
            <a:off x="8962942" y="3283045"/>
            <a:ext cx="2332914" cy="1814503"/>
          </a:xfrm>
          <a:prstGeom prst="ellipse">
            <a:avLst/>
          </a:prstGeom>
          <a:solidFill>
            <a:schemeClr val="accent4">
              <a:alpha val="6000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 rot="1429176">
            <a:off x="9165000" y="3313488"/>
            <a:ext cx="2332916" cy="1814504"/>
          </a:xfrm>
          <a:prstGeom prst="ellipse">
            <a:avLst/>
          </a:prstGeom>
          <a:solidFill>
            <a:schemeClr val="accent4">
              <a:alpha val="6000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 rot="-2064763">
            <a:off x="9206545" y="3127319"/>
            <a:ext cx="2332916" cy="1814504"/>
          </a:xfrm>
          <a:prstGeom prst="ellipse">
            <a:avLst/>
          </a:prstGeom>
          <a:solidFill>
            <a:schemeClr val="accent4">
              <a:alpha val="60000"/>
            </a:scheme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1997403" y="1092199"/>
            <a:ext cx="201465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Potential for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Transformations</a:t>
            </a:r>
            <a:endParaRPr/>
          </a:p>
        </p:txBody>
      </p:sp>
      <p:sp>
        <p:nvSpPr>
          <p:cNvPr id="243" name="Google Shape;243;p12"/>
          <p:cNvSpPr txBox="1"/>
          <p:nvPr/>
        </p:nvSpPr>
        <p:spPr>
          <a:xfrm>
            <a:off x="9139504" y="1092198"/>
            <a:ext cx="206537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Potential for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Transformations</a:t>
            </a:r>
            <a:endParaRPr/>
          </a:p>
        </p:txBody>
      </p:sp>
      <p:sp>
        <p:nvSpPr>
          <p:cNvPr id="244" name="Google Shape;244;p12"/>
          <p:cNvSpPr txBox="1"/>
          <p:nvPr/>
        </p:nvSpPr>
        <p:spPr>
          <a:xfrm>
            <a:off x="930730" y="1554162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732477" y="572456"/>
            <a:ext cx="10183890" cy="674558"/>
          </a:xfrm>
          <a:prstGeom prst="rect">
            <a:avLst/>
          </a:prstGeom>
          <a:noFill/>
          <a:ln>
            <a:noFill/>
          </a:ln>
        </p:spPr>
        <p:txBody>
          <a:bodyPr anchorCtr="0" anchor="t" bIns="25600" lIns="51200" spcFirstLastPara="1" rIns="51200" wrap="square" tIns="256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0"/>
              <a:buFont typeface="Arial"/>
              <a:buNone/>
            </a:pPr>
            <a:r>
              <a:rPr b="1" i="0" lang="en-US" sz="25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de praktijken en het leven van boeren, herders, inheemse volkeren</a:t>
            </a:r>
            <a:endParaRPr b="1" i="0" sz="252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oup of people sitting in a room&#10;&#10;Description automatically generated with low confidence"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3133" y="1922815"/>
            <a:ext cx="4112688" cy="3084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ss, outdoor, field, green&#10;&#10;Description automatically generated"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6267" y="4899799"/>
            <a:ext cx="5533529" cy="2780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field&#10;&#10;Description automatically generated with medium confidence" id="105" name="Google Shape;10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5164" y="1576138"/>
            <a:ext cx="4209943" cy="2805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d, bowl, marketplace, vegetable&#10;&#10;Description automatically generated" id="106" name="Google Shape;10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76224" y="4710745"/>
            <a:ext cx="3156934" cy="2104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outdoor, grass, sign&#10;&#10;Description automatically generated"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0513" y="1520882"/>
            <a:ext cx="2514864" cy="3552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grass, outdoor&#10;&#10;Description automatically generated"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2055" y="4278453"/>
            <a:ext cx="2096453" cy="299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32666" y="4979899"/>
            <a:ext cx="4788704" cy="259006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103106" y="218443"/>
            <a:ext cx="6991932" cy="674558"/>
          </a:xfrm>
          <a:prstGeom prst="rect">
            <a:avLst/>
          </a:prstGeom>
          <a:noFill/>
          <a:ln>
            <a:noFill/>
          </a:ln>
        </p:spPr>
        <p:txBody>
          <a:bodyPr anchorCtr="0" anchor="t" bIns="25600" lIns="51200" spcFirstLastPara="1" rIns="51200" wrap="square" tIns="256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multilaterale instellingen, donoren, sociale bewegingen, NGOs</a:t>
            </a:r>
            <a:endParaRPr/>
          </a:p>
        </p:txBody>
      </p:sp>
      <p:pic>
        <p:nvPicPr>
          <p:cNvPr descr="A group of people posing for a photo&#10;&#10;Description automatically generated with low confidence" id="115" name="Google Shape;11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84014" y="1695892"/>
            <a:ext cx="4339204" cy="234994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62469" y="122331"/>
            <a:ext cx="3758901" cy="1279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lant, vegetable&#10;&#10;Description automatically generated" id="117" name="Google Shape;117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48111" y="1596100"/>
            <a:ext cx="2239868" cy="2867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118" name="Google Shape;118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8240" y="5690916"/>
            <a:ext cx="3755532" cy="1374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&#10;&#10;Description automatically generated"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510" y="2467930"/>
            <a:ext cx="6637442" cy="3729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endar&#10;&#10;Description automatically generated" id="124" name="Google Shape;1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7293" y="187741"/>
            <a:ext cx="1336918" cy="2021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different, several&#10;&#10;Description automatically generated" id="125" name="Google Shape;12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66648" y="3051451"/>
            <a:ext cx="1192584" cy="1784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rectangle with white text&#10;&#10;Description automatically generated with low confidence" id="126" name="Google Shape;12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57601" y="271783"/>
            <a:ext cx="1192157" cy="1791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&#10;&#10;Description automatically generated" id="127" name="Google Shape;127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18872" y="5824954"/>
            <a:ext cx="1181866" cy="1666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 with medium confidence" id="128" name="Google Shape;128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56573" y="344906"/>
            <a:ext cx="1333948" cy="188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1355452" y="162242"/>
            <a:ext cx="2908429" cy="923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academisch onderzoek</a:t>
            </a:r>
            <a:endParaRPr b="1" i="0" sz="2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05164" y="828642"/>
            <a:ext cx="1561484" cy="201529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4582197" y="7119632"/>
            <a:ext cx="1012912" cy="367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28425" lIns="28425" spcFirstLastPara="1" rIns="28425" wrap="square" tIns="28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Source:) </a:t>
            </a:r>
            <a:r>
              <a:rPr b="0" i="1" lang="en-US" sz="67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Agroecoloogy &amp; Sustainable Food Systems</a:t>
            </a:r>
            <a:r>
              <a:rPr b="0" i="0" lang="en-US" sz="6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Mason et al. (2020</a:t>
            </a:r>
            <a:endParaRPr b="0" i="1" sz="67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132" name="Google Shape;132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846389" y="2767013"/>
            <a:ext cx="2144132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33" name="Google Shape;133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875715" y="5177879"/>
            <a:ext cx="2239427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lant, tree, eaten&#10;&#10;Description automatically generated" id="134" name="Google Shape;134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4982" y="6455989"/>
            <a:ext cx="4017215" cy="837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idx="1" type="body"/>
          </p:nvPr>
        </p:nvSpPr>
        <p:spPr>
          <a:xfrm>
            <a:off x="838200" y="1403614"/>
            <a:ext cx="6582014" cy="5294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Gebaseerd op principes ipv op voorschriften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Versterkt de integratie van landbouw en natuur, aangepast aan lokale context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Grote focus op rechten, rechtvaardigheid en waardigheid voor iedereen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Is vooral een politiek process: agroecology als een pad op weg naar voedselsoevereiniteit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 ‘agency’ van producenten en ‘burgers’ staat centraal  -&gt; machtsverschuiving in het voedselsysteem -&gt; nieuwe vormen van bestuur (governance)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1988695" y="229103"/>
            <a:ext cx="99473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Transformatieve, politieke agroecologie </a:t>
            </a:r>
            <a:endParaRPr/>
          </a:p>
        </p:txBody>
      </p:sp>
      <p:pic>
        <p:nvPicPr>
          <p:cNvPr descr="A group of people standing outside&#10;&#10;Description automatically generated with low confidence"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4754" y="1403614"/>
            <a:ext cx="3917950" cy="261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tanding around a table with food on it&#10;&#10;Description automatically generated with medium confidence" id="143" name="Google Shape;14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4753" y="4248238"/>
            <a:ext cx="3917949" cy="300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type="title"/>
          </p:nvPr>
        </p:nvSpPr>
        <p:spPr>
          <a:xfrm>
            <a:off x="3477769" y="-328297"/>
            <a:ext cx="6302386" cy="2127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Governance</a:t>
            </a:r>
            <a:endParaRPr/>
          </a:p>
        </p:txBody>
      </p:sp>
      <p:sp>
        <p:nvSpPr>
          <p:cNvPr id="150" name="Google Shape;150;p6"/>
          <p:cNvSpPr txBox="1"/>
          <p:nvPr>
            <p:ph idx="1" type="body"/>
          </p:nvPr>
        </p:nvSpPr>
        <p:spPr>
          <a:xfrm>
            <a:off x="832323" y="1232449"/>
            <a:ext cx="10850207" cy="624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Char char="•"/>
            </a:pPr>
            <a:r>
              <a:rPr b="1" lang="en-US" sz="2850"/>
              <a:t>Governance heeft betrekking op de interacties tussen mensen en structuren die bepalen </a:t>
            </a:r>
            <a:r>
              <a:rPr b="1" lang="en-US" sz="2850">
                <a:solidFill>
                  <a:schemeClr val="accent2"/>
                </a:solidFill>
              </a:rPr>
              <a:t>hoe</a:t>
            </a:r>
            <a:r>
              <a:rPr b="1" lang="en-US" sz="2850"/>
              <a:t> en </a:t>
            </a:r>
            <a:r>
              <a:rPr b="1" lang="en-US" sz="2850">
                <a:solidFill>
                  <a:schemeClr val="accent2"/>
                </a:solidFill>
              </a:rPr>
              <a:t>door wie</a:t>
            </a:r>
            <a:r>
              <a:rPr b="1" lang="en-US" sz="2850"/>
              <a:t> macht wordt uitgeoefend - </a:t>
            </a:r>
            <a:br>
              <a:rPr b="1" lang="en-US" sz="2850">
                <a:solidFill>
                  <a:srgbClr val="000000"/>
                </a:solidFill>
              </a:rPr>
            </a:br>
            <a:r>
              <a:rPr b="1" lang="en-US" sz="2850">
                <a:solidFill>
                  <a:schemeClr val="accent2"/>
                </a:solidFill>
              </a:rPr>
              <a:t>hoe</a:t>
            </a:r>
            <a:r>
              <a:rPr b="1" lang="en-US" sz="2850"/>
              <a:t> besluiten worden genomen. </a:t>
            </a:r>
            <a:endParaRPr/>
          </a:p>
          <a:p>
            <a:pPr indent="-4762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50"/>
              <a:buNone/>
            </a:pPr>
            <a:r>
              <a:t/>
            </a:r>
            <a:endParaRPr b="1" sz="2850"/>
          </a:p>
          <a:p>
            <a:pPr indent="-4762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50"/>
              <a:buNone/>
            </a:pPr>
            <a:r>
              <a:t/>
            </a:r>
            <a:endParaRPr b="1" sz="2850"/>
          </a:p>
          <a:p>
            <a:pPr indent="-4762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50"/>
              <a:buNone/>
            </a:pPr>
            <a:r>
              <a:t/>
            </a:r>
            <a:endParaRPr b="1" sz="2850"/>
          </a:p>
          <a:p>
            <a:pPr indent="-4762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50"/>
              <a:buNone/>
            </a:pPr>
            <a:r>
              <a:t/>
            </a:r>
            <a:endParaRPr b="1" sz="2850"/>
          </a:p>
          <a:p>
            <a:pPr indent="-4762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50"/>
              <a:buNone/>
            </a:pPr>
            <a:r>
              <a:t/>
            </a:r>
            <a:endParaRPr b="1" sz="2850"/>
          </a:p>
          <a:p>
            <a:pPr indent="-4762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50"/>
              <a:buNone/>
            </a:pPr>
            <a:r>
              <a:t/>
            </a:r>
            <a:endParaRPr b="1" sz="2850"/>
          </a:p>
          <a:p>
            <a:pPr indent="-4762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50"/>
              <a:buNone/>
            </a:pPr>
            <a:r>
              <a:t/>
            </a:r>
            <a:endParaRPr b="1" sz="2850"/>
          </a:p>
          <a:p>
            <a:pPr indent="-4762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50"/>
              <a:buNone/>
            </a:pPr>
            <a:r>
              <a:t/>
            </a:r>
            <a:endParaRPr b="1" sz="285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50"/>
              <a:buNone/>
            </a:pPr>
            <a:r>
              <a:rPr b="1" lang="en-US" sz="2850"/>
              <a:t>&gt; Governance gaat over macht, relaties, verantwoordelijkheid en verantwoording</a:t>
            </a:r>
            <a:r>
              <a:rPr lang="en-US" sz="2850"/>
              <a:t> </a:t>
            </a:r>
            <a:endParaRPr b="1" sz="285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50"/>
              <a:buNone/>
            </a:pPr>
            <a:r>
              <a:rPr b="1" lang="en-US" sz="2850"/>
              <a:t>&gt; Vindt plaats in formele en informele omgevingen</a:t>
            </a:r>
            <a:endParaRPr b="1" sz="285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57"/>
              <a:buNone/>
            </a:pPr>
            <a:r>
              <a:t/>
            </a:r>
            <a:endParaRPr sz="2857"/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287" y="2725994"/>
            <a:ext cx="4870964" cy="326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/>
        </p:nvSpPr>
        <p:spPr>
          <a:xfrm>
            <a:off x="3682226" y="832225"/>
            <a:ext cx="45420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25" lIns="21325" spcFirstLastPara="1" rIns="21325" wrap="square" tIns="213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40">
                <a:solidFill>
                  <a:srgbClr val="007156"/>
                </a:solidFill>
                <a:latin typeface="Arial"/>
                <a:ea typeface="Arial"/>
                <a:cs typeface="Arial"/>
                <a:sym typeface="Arial"/>
              </a:rPr>
              <a:t>Agroecologie</a:t>
            </a:r>
            <a:endParaRPr b="1" sz="5040">
              <a:solidFill>
                <a:srgbClr val="0071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4542676" y="1530658"/>
            <a:ext cx="3106648" cy="1205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21325" lIns="21325" spcFirstLastPara="1" rIns="21325" wrap="square" tIns="21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&#10;&#10;Description automatically generated" id="158" name="Google Shape;15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529" y="2140192"/>
            <a:ext cx="6678385" cy="5294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>
            <a:off x="757989" y="6736682"/>
            <a:ext cx="2343150" cy="943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/>
              <a:t>Source: Biovision</a:t>
            </a:r>
            <a:endParaRPr sz="1800"/>
          </a:p>
        </p:txBody>
      </p:sp>
      <p:pic>
        <p:nvPicPr>
          <p:cNvPr descr="Diagram&#10;&#10;Description automatically generated with low confidence" id="164" name="Google Shape;1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0529" y="517458"/>
            <a:ext cx="5360334" cy="6645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/>
          <p:nvPr/>
        </p:nvSpPr>
        <p:spPr>
          <a:xfrm>
            <a:off x="2653026" y="786405"/>
            <a:ext cx="6793464" cy="6099060"/>
          </a:xfrm>
          <a:prstGeom prst="ellipse">
            <a:avLst/>
          </a:prstGeom>
          <a:solidFill>
            <a:srgbClr val="BFBFBF">
              <a:alpha val="14901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5232589" y="3018767"/>
            <a:ext cx="1634341" cy="1634341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Practices</a:t>
            </a:r>
            <a:endParaRPr/>
          </a:p>
        </p:txBody>
      </p:sp>
      <p:sp>
        <p:nvSpPr>
          <p:cNvPr id="172" name="Google Shape;172;p9"/>
          <p:cNvSpPr/>
          <p:nvPr/>
        </p:nvSpPr>
        <p:spPr>
          <a:xfrm rot="1386606">
            <a:off x="3247384" y="1899742"/>
            <a:ext cx="2332916" cy="1814504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Rights and Access to Nature: Land, Water, Seeds and Biodiversity</a:t>
            </a: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5325500" y="853997"/>
            <a:ext cx="1616976" cy="2338528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Knowledge and Culture</a:t>
            </a:r>
            <a:endParaRPr/>
          </a:p>
        </p:txBody>
      </p:sp>
      <p:sp>
        <p:nvSpPr>
          <p:cNvPr id="174" name="Google Shape;174;p9"/>
          <p:cNvSpPr/>
          <p:nvPr/>
        </p:nvSpPr>
        <p:spPr>
          <a:xfrm rot="-739032">
            <a:off x="3107602" y="3762574"/>
            <a:ext cx="2332915" cy="1645229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F. Discourse</a:t>
            </a:r>
            <a:endParaRPr/>
          </a:p>
        </p:txBody>
      </p:sp>
      <p:sp>
        <p:nvSpPr>
          <p:cNvPr id="175" name="Google Shape;175;p9"/>
          <p:cNvSpPr/>
          <p:nvPr/>
        </p:nvSpPr>
        <p:spPr>
          <a:xfrm rot="-4787275">
            <a:off x="4687726" y="4730452"/>
            <a:ext cx="2332914" cy="1814503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 Equity</a:t>
            </a:r>
            <a:endParaRPr/>
          </a:p>
        </p:txBody>
      </p:sp>
      <p:sp>
        <p:nvSpPr>
          <p:cNvPr id="176" name="Google Shape;176;p9"/>
          <p:cNvSpPr/>
          <p:nvPr/>
        </p:nvSpPr>
        <p:spPr>
          <a:xfrm rot="1429176">
            <a:off x="6524538" y="4032911"/>
            <a:ext cx="2332916" cy="1814504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 Networks</a:t>
            </a:r>
            <a:endParaRPr/>
          </a:p>
        </p:txBody>
      </p:sp>
      <p:sp>
        <p:nvSpPr>
          <p:cNvPr id="177" name="Google Shape;177;p9"/>
          <p:cNvSpPr/>
          <p:nvPr/>
        </p:nvSpPr>
        <p:spPr>
          <a:xfrm rot="-2064763">
            <a:off x="6575187" y="2059708"/>
            <a:ext cx="2332916" cy="1814504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 Systems of Economic  Exchange</a:t>
            </a:r>
            <a:endParaRPr/>
          </a:p>
        </p:txBody>
      </p:sp>
      <p:sp>
        <p:nvSpPr>
          <p:cNvPr id="178" name="Google Shape;178;p9"/>
          <p:cNvSpPr txBox="1"/>
          <p:nvPr/>
        </p:nvSpPr>
        <p:spPr>
          <a:xfrm rot="5400000">
            <a:off x="8377014" y="3723370"/>
            <a:ext cx="13999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Governance</a:t>
            </a:r>
            <a:endParaRPr/>
          </a:p>
        </p:txBody>
      </p:sp>
      <p:sp>
        <p:nvSpPr>
          <p:cNvPr id="179" name="Google Shape;179;p9"/>
          <p:cNvSpPr txBox="1"/>
          <p:nvPr/>
        </p:nvSpPr>
        <p:spPr>
          <a:xfrm rot="-717273">
            <a:off x="8653346" y="5682438"/>
            <a:ext cx="32450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Extra:</a:t>
            </a:r>
            <a:b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Verantwoordelijke voedselpatronen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2018-06-12T10:03:31Z</dcterms:created>
  <dc:creator>Colin Anderson</dc:creator>
</cp:coreProperties>
</file>